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9" r:id="rId4"/>
    <p:sldId id="261" r:id="rId5"/>
    <p:sldId id="264" r:id="rId6"/>
    <p:sldId id="257" r:id="rId7"/>
    <p:sldId id="293" r:id="rId8"/>
    <p:sldId id="262" r:id="rId9"/>
    <p:sldId id="263" r:id="rId10"/>
    <p:sldId id="268" r:id="rId11"/>
    <p:sldId id="267" r:id="rId13"/>
    <p:sldId id="309" r:id="rId14"/>
    <p:sldId id="265" r:id="rId15"/>
    <p:sldId id="288" r:id="rId16"/>
    <p:sldId id="295" r:id="rId17"/>
    <p:sldId id="296" r:id="rId18"/>
    <p:sldId id="297" r:id="rId19"/>
    <p:sldId id="308" r:id="rId20"/>
    <p:sldId id="298" r:id="rId21"/>
    <p:sldId id="299" r:id="rId22"/>
    <p:sldId id="302" r:id="rId23"/>
    <p:sldId id="303" r:id="rId24"/>
    <p:sldId id="304" r:id="rId25"/>
    <p:sldId id="305" r:id="rId26"/>
    <p:sldId id="307" r:id="rId27"/>
    <p:sldId id="306" r:id="rId28"/>
    <p:sldId id="273" r:id="rId29"/>
    <p:sldId id="289" r:id="rId30"/>
    <p:sldId id="274" r:id="rId31"/>
    <p:sldId id="290" r:id="rId32"/>
    <p:sldId id="275" r:id="rId33"/>
    <p:sldId id="291" r:id="rId34"/>
    <p:sldId id="276" r:id="rId35"/>
    <p:sldId id="292" r:id="rId36"/>
    <p:sldId id="277" r:id="rId37"/>
    <p:sldId id="287" r:id="rId38"/>
    <p:sldId id="278" r:id="rId39"/>
    <p:sldId id="286" r:id="rId40"/>
    <p:sldId id="279" r:id="rId41"/>
    <p:sldId id="285" r:id="rId42"/>
    <p:sldId id="280" r:id="rId43"/>
    <p:sldId id="284" r:id="rId44"/>
    <p:sldId id="281" r:id="rId45"/>
    <p:sldId id="283" r:id="rId46"/>
    <p:sldId id="282" r:id="rId47"/>
    <p:sldId id="266" r:id="rId48"/>
    <p:sldId id="272" r:id="rId49"/>
    <p:sldId id="260" r:id="rId50"/>
    <p:sldId id="258" r:id="rId51"/>
    <p:sldId id="294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对于没有项目经验或者项目管理经验的人，只是一场考试，记忆为主，没法联系过往的经历，认识会浅点，一块敲门砖，真正要做项目经理，还是需要专业领域的知识、普通管理知识，再结合实际的工作经验的总结，形成一套自己的项目管理理论和方法论、工具集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、对于有一定项目经验的人，理论和实际结合，相辅相成，通过总结，有助于提升自己的项目管理理论水平，更好地指导今后的项目管理工作。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www.pmi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exam.chinapmp.cn/&#13;" TargetMode="Externa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>
                <a:latin typeface="微软雅黑" panose="020B0503020204020204" charset="-122"/>
                <a:ea typeface="微软雅黑" panose="020B0503020204020204" charset="-122"/>
              </a:rPr>
              <a:t>PMP</a:t>
            </a:r>
            <a:r>
              <a:rPr lang="zh-CN" altLang="en-GB">
                <a:latin typeface="微软雅黑" panose="020B0503020204020204" charset="-122"/>
                <a:ea typeface="微软雅黑" panose="020B0503020204020204" charset="-122"/>
              </a:rPr>
              <a:t>学习总结</a:t>
            </a:r>
            <a:endParaRPr lang="zh-CN" altLang="en-GB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</a:rPr>
              <a:t>林宏正</a:t>
            </a:r>
            <a:endParaRPr lang="zh-CN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PMP</a:t>
            </a:r>
            <a:r>
              <a:rPr lang="zh-CN" altLang="en-US"/>
              <a:t>考试</a:t>
            </a:r>
            <a:r>
              <a:rPr lang="en-US" altLang="zh-CN"/>
              <a:t>:</a:t>
            </a:r>
            <a:r>
              <a:rPr lang="zh-CN" altLang="en-US"/>
              <a:t>知识点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1256030"/>
            <a:ext cx="11622405" cy="5545455"/>
          </a:xfrm>
          <a:prstGeom prst="rect">
            <a:avLst/>
          </a:prstGeom>
        </p:spPr>
      </p:pic>
      <p:sp>
        <p:nvSpPr>
          <p:cNvPr id="12" name="爆炸形 1 11"/>
          <p:cNvSpPr/>
          <p:nvPr/>
        </p:nvSpPr>
        <p:spPr>
          <a:xfrm>
            <a:off x="9567545" y="3197860"/>
            <a:ext cx="2545080" cy="1143000"/>
          </a:xfrm>
          <a:prstGeom prst="irregularSeal1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十五至尊图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190" y="119380"/>
            <a:ext cx="7093585" cy="6741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知识领域之项目管理简介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11250" y="1299845"/>
            <a:ext cx="643382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项目、项目集、项目组合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项目类型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职能型、矩阵型、项目型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项目生命周期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PMO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组织与项目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项目管理过程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项目经理的要求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事业环境因素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组织过程资产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5840" y="586740"/>
            <a:ext cx="440436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1250" y="1116965"/>
            <a:ext cx="643382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1400" y="523875"/>
            <a:ext cx="533082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250" y="1263650"/>
            <a:ext cx="1405255" cy="3848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1400" y="3476625"/>
            <a:ext cx="1474470" cy="3848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5050" y="3861435"/>
            <a:ext cx="11064240" cy="203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临时性：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指项目有具体的时间约束，不是指项目持续时间短。主要表现在以下两个方面：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每个项目都有明确的开始和结束点；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项目团队组织结构随项目的结束而重组。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独特性：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指项目所完成的工作及其环境必定在某一方面与以前的经历不同，即不存在完成一样的项目。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渐进明细：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把临时性和独特性两个概念综合起来的项目特点。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渐进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：指项目是一个分步骤、持续稳定增加的过程。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明细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：指工作需要详细认真、综合考虑。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7280" y="1648460"/>
            <a:ext cx="9997440" cy="175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项目是为了创造独特的产品、服务或成果而进行的临时性工作。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哈罗德.科兹纳博士认为：项目是具有以下条件的任何活动和任务的序列：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有一个在特定计划内完成的具体目标；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有确定的开始和结束日期；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有经费限制；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消耗人力和非人力资源（如资金、人员、设备）。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97280" y="2778760"/>
            <a:ext cx="10684510" cy="3246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项目管理通过合理运用与整合 47 个项目管理过程得以实现。可以根据其逻辑关系，把这 47 个过程归类成五大过程组，即：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启动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执行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监控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收尾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11250" y="1299845"/>
            <a:ext cx="643382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2825" y="523875"/>
            <a:ext cx="419925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1560" y="1805940"/>
            <a:ext cx="1024128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项目管理是指将各种知识、技能、工具和技术应用于项目活动之中，以达到项目的要求。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7280" y="1301750"/>
            <a:ext cx="1433195" cy="3848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3160" y="2778760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13460" y="523240"/>
            <a:ext cx="889444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项目、项目集、项目组合联系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970" y="1137285"/>
            <a:ext cx="8862060" cy="57232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3160" y="2778760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13460" y="523240"/>
            <a:ext cx="889444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项目、项目集、项目组合区别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525" y="1035685"/>
            <a:ext cx="8815070" cy="5828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11250" y="1299845"/>
            <a:ext cx="6433820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 职能型、矩阵型、项目型</a:t>
            </a:r>
            <a:r>
              <a:rPr lang="en-US" altLang="zh-CN"/>
              <a:t> </a:t>
            </a:r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9490" y="510540"/>
            <a:ext cx="44259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项目类型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项目生命周期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6315" y="1259205"/>
            <a:ext cx="9017000" cy="5238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PMP</a:t>
            </a:r>
            <a:r>
              <a:rPr lang="zh-CN" altLang="zh-CN" sz="2400">
                <a:latin typeface="微软雅黑" panose="020B0503020204020204" charset="-122"/>
                <a:ea typeface="微软雅黑" panose="020B0503020204020204" charset="-122"/>
              </a:rPr>
              <a:t>考试简介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知识领域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项目管理简介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整合管理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范围管理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时间管理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成本管理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质量管理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人力资源管理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沟通管理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风险管理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采购管理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干系人管理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备考总结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7280" y="601980"/>
            <a:ext cx="539496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大纲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PMO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组织与项目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项目管理过程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项目经理的要求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事业环境因素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56005" y="536575"/>
            <a:ext cx="51187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组织过程资产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知识领域之整合管理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知识领域之范围管理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/>
              <a:t>      </a:t>
            </a:r>
            <a:r>
              <a:rPr lang="zh-CN" altLang="en-US" sz="4400"/>
              <a:t> </a:t>
            </a:r>
            <a:r>
              <a:rPr lang="en-US" altLang="zh-CN" sz="4400"/>
              <a:t>PMP</a:t>
            </a:r>
            <a:r>
              <a:rPr lang="zh-CN" altLang="en-US" sz="4400"/>
              <a:t>考试简介</a:t>
            </a:r>
            <a:endParaRPr lang="zh-CN" altLang="en-US"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知识领域之时间管理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知识领域之成本管理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知识领域之质量管理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知识领域之人力资源管理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知识领域之沟通管理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What's  PMP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43000" y="1409700"/>
            <a:ext cx="850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PMI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143000" y="2010410"/>
            <a:ext cx="2540000" cy="3848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hlinkClick r:id="rId1" tooltip="" action="ppaction://hlinkfile"/>
              </a:rPr>
              <a:t>https://www.pmi.org/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知识领域之风险管理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知识领域之采购管理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6301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知识领域之干系人管理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r>
              <a:rPr lang="zh-CN" altLang="en-US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65874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734185" y="270637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/>
              <a:t>备考分享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2505" y="457200"/>
            <a:ext cx="7924800" cy="731520"/>
          </a:xfrm>
        </p:spPr>
        <p:txBody>
          <a:bodyPr/>
          <a:p>
            <a:r>
              <a:rPr lang="zh-CN" altLang="en-US"/>
              <a:t>备考过程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1885" y="1315720"/>
            <a:ext cx="10084435" cy="5368290"/>
          </a:xfrm>
        </p:spPr>
        <p:txBody>
          <a:bodyPr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zh-CN" sz="1800" b="1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：预习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    PMBOK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zh-CN" sz="1800">
                <a:latin typeface="微软雅黑" panose="020B0503020204020204" charset="-122"/>
                <a:ea typeface="微软雅黑" panose="020B0503020204020204" charset="-122"/>
              </a:rPr>
              <a:t>《成功通过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PMP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》。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：培训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     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天计算题为主，重点项目选择的经济指标标准、挣值管理、网络图、活动时长估算、三点估算、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EMV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、关键路径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CPM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、合同类型的选择。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    后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天整体、概述的形式讲解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PMBOK</a:t>
            </a:r>
            <a:r>
              <a:rPr lang="zh-CN" altLang="zh-CN" sz="1800">
                <a:latin typeface="微软雅黑" panose="020B0503020204020204" charset="-122"/>
                <a:ea typeface="微软雅黑" panose="020B0503020204020204" charset="-122"/>
              </a:rPr>
              <a:t>知识点，有点走马观花的感觉，需要结合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PMBOK</a:t>
            </a:r>
            <a:r>
              <a:rPr lang="zh-CN" altLang="zh-CN" sz="1800">
                <a:latin typeface="微软雅黑" panose="020B0503020204020204" charset="-122"/>
                <a:ea typeface="微软雅黑" panose="020B0503020204020204" charset="-122"/>
              </a:rPr>
              <a:t>加深理解。</a:t>
            </a:r>
            <a:endParaRPr lang="zh-CN" altLang="zh-CN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：模拟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    3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次模拟，第二次难度最大，每次成绩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130-140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分。主要学习做题思路、查遗补漏。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</a:rPr>
              <a:t>：冲刺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    总结的小册子、重做模拟题、冲刺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700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题。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785" y="411480"/>
            <a:ext cx="3931920" cy="701040"/>
          </a:xfrm>
        </p:spPr>
        <p:txBody>
          <a:bodyPr/>
          <a:p>
            <a:r>
              <a:rPr lang="zh-CN" altLang="en-US"/>
              <a:t>心得体会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220" y="4887595"/>
            <a:ext cx="10128885" cy="1292225"/>
          </a:xfrm>
          <a:solidFill>
            <a:schemeClr val="accent2"/>
          </a:solidFill>
        </p:spPr>
        <p:txBody>
          <a:bodyPr/>
          <a:p>
            <a:pPr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不一定让你升职加薪，走向人生巅峰，成为富一代，迎娶白富美。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不能让你立即获取一份项目经理的职位。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51560" y="1307465"/>
            <a:ext cx="10128885" cy="2654935"/>
          </a:xfrm>
          <a:solidFill>
            <a:schemeClr val="accent1"/>
          </a:solidFill>
        </p:spPr>
        <p:txBody>
          <a:bodyPr>
            <a:no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一个系统、科学、完备的知识体系的学习过程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思维方式的改变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一套方法论，在掌握核心理念的基础上，理论与实践相结合，需要做一定的裁剪，更好地指导日常工作和生活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比较适合大型、传统行业项目。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IT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近年随着敏捷项目管理的出现，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ACP</a:t>
            </a:r>
            <a:r>
              <a:rPr lang="zh-CN" altLang="zh-CN" sz="1800">
                <a:latin typeface="微软雅黑" panose="020B0503020204020204" charset="-122"/>
                <a:ea typeface="微软雅黑" panose="020B0503020204020204" charset="-122"/>
              </a:rPr>
              <a:t>更合适。</a:t>
            </a:r>
            <a:endParaRPr lang="zh-CN" alt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8070" y="2057400"/>
            <a:ext cx="10180320" cy="3811905"/>
          </a:xfrm>
        </p:spPr>
        <p:txBody>
          <a:bodyPr/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上士闻道，勤而行之，中士闻道，若存若亡，下士闻道则笑之，不笑不足以为道。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						                     ——</a:t>
            </a:r>
            <a:r>
              <a:rPr lang="zh-CN" altLang="zh-CN" sz="3200">
                <a:latin typeface="微软雅黑" panose="020B0503020204020204" charset="-122"/>
                <a:ea typeface="微软雅黑" panose="020B0503020204020204" charset="-122"/>
              </a:rPr>
              <a:t>老子</a:t>
            </a:r>
            <a:endParaRPr lang="zh-CN" altLang="zh-CN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025" y="368300"/>
            <a:ext cx="7999095" cy="704850"/>
          </a:xfrm>
        </p:spPr>
        <p:txBody>
          <a:bodyPr/>
          <a:p>
            <a:r>
              <a:rPr lang="en-US" altLang="zh-CN"/>
              <a:t>PMP</a:t>
            </a:r>
            <a:r>
              <a:rPr lang="zh-CN" altLang="en-US"/>
              <a:t>考试</a:t>
            </a:r>
            <a:r>
              <a:rPr lang="en-US" altLang="zh-CN"/>
              <a:t>:</a:t>
            </a:r>
            <a:r>
              <a:rPr lang="zh-CN" altLang="zh-CN"/>
              <a:t>前提条件</a:t>
            </a:r>
            <a:endParaRPr lang="zh-CN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26000" y="15989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1162050"/>
            <a:ext cx="10229850" cy="5225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2985" y="411480"/>
            <a:ext cx="8900160" cy="655320"/>
          </a:xfrm>
        </p:spPr>
        <p:txBody>
          <a:bodyPr/>
          <a:p>
            <a:r>
              <a:rPr lang="en-US" altLang="zh-CN"/>
              <a:t>PMP</a:t>
            </a:r>
            <a:r>
              <a:rPr lang="zh-CN" altLang="en-US"/>
              <a:t>报考流程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112520"/>
            <a:ext cx="7458710" cy="5746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PMP</a:t>
            </a:r>
            <a:r>
              <a:rPr lang="zh-CN" altLang="en-US"/>
              <a:t>考试</a:t>
            </a:r>
            <a:r>
              <a:rPr lang="en-US" altLang="zh-CN"/>
              <a:t>:</a:t>
            </a:r>
            <a:r>
              <a:rPr lang="zh-CN" altLang="zh-CN"/>
              <a:t>英文</a:t>
            </a:r>
            <a:r>
              <a:rPr lang="zh-CN" altLang="en-US"/>
              <a:t>报考</a:t>
            </a:r>
            <a:endParaRPr lang="en-US" altLang="zh-CN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9820" y="5530215"/>
          <a:ext cx="2432050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FoxitReader.Document">
                  <p:embed/>
                </p:oleObj>
              </mc:Choice>
              <mc:Fallback>
                <p:oleObj name="" showAsIcon="1" r:id="rId1" imgW="971550" imgH="666750" progId="FoxitReader.Document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9820" y="5530215"/>
                        <a:ext cx="2432050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947545"/>
            <a:ext cx="7666355" cy="2628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9820" y="1355090"/>
            <a:ext cx="993838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项目时间允许有重复。但必须满足项目总时间要求以及包含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PMBOK5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个过程组。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8225" y="4895850"/>
            <a:ext cx="402780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具体参考下面的文档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PMP</a:t>
            </a:r>
            <a:r>
              <a:rPr lang="zh-CN" altLang="en-US"/>
              <a:t>考试</a:t>
            </a:r>
            <a:r>
              <a:rPr lang="en-US" altLang="zh-CN"/>
              <a:t>:</a:t>
            </a:r>
            <a:r>
              <a:rPr lang="zh-CN" altLang="en-US"/>
              <a:t>中文</a:t>
            </a:r>
            <a:r>
              <a:rPr lang="zh-CN" altLang="en-US"/>
              <a:t>报考流程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525" y="3513455"/>
            <a:ext cx="11075670" cy="3104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4885" y="1303655"/>
            <a:ext cx="756856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国家外国专家局网站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7420" y="2950845"/>
            <a:ext cx="651573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fontAlgn="base">
              <a:spcBef>
                <a:spcPct val="0"/>
              </a:spcBef>
              <a:buFont typeface="Wingdings" panose="05000000000000000000" charset="0"/>
              <a:buChar char="n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考试费标准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4885" y="1802130"/>
            <a:ext cx="4527550" cy="38481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hlinkClick r:id="rId2" tooltip=""/>
              </a:rPr>
              <a:t>http://exam.chinapmp.cn/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hlinkClick r:id="rId2" tooltip="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0600" y="2369820"/>
            <a:ext cx="704088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提交中文资料、预约考试、在线支付考试费用、查看考场信息。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7540" y="1542415"/>
            <a:ext cx="3894455" cy="3305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4915" y="2750185"/>
            <a:ext cx="901700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/>
              <a:t> </a:t>
            </a:r>
            <a:endParaRPr lang="zh-CN" altLang="en-US" sz="44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962025" y="419100"/>
            <a:ext cx="799909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PMP</a:t>
            </a:r>
            <a:r>
              <a:rPr lang="zh-CN" altLang="en-US"/>
              <a:t>考试</a:t>
            </a:r>
            <a:r>
              <a:rPr lang="en-US" altLang="zh-CN"/>
              <a:t>:</a:t>
            </a:r>
            <a:r>
              <a:rPr lang="zh-CN" altLang="zh-CN"/>
              <a:t>通过标准</a:t>
            </a:r>
            <a:endParaRPr lang="zh-CN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82040" y="1196340"/>
            <a:ext cx="8077200" cy="777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道单项选择题，抽取其中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道题目，剩余的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175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道题目答对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106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道即通过。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抽取的原则没公布，随机？每个人抽取的题目都相同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2750185"/>
            <a:ext cx="7722235" cy="3999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WPS 演示</Application>
  <PresentationFormat>宽屏</PresentationFormat>
  <Paragraphs>310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Arial</vt:lpstr>
      <vt:lpstr>宋体</vt:lpstr>
      <vt:lpstr>Wingdings</vt:lpstr>
      <vt:lpstr>Calibri Light</vt:lpstr>
      <vt:lpstr>Calibri</vt:lpstr>
      <vt:lpstr>微软雅黑</vt:lpstr>
      <vt:lpstr>Wingdings</vt:lpstr>
      <vt:lpstr>Office 主题</vt:lpstr>
      <vt:lpstr>FoxitReader.Document</vt:lpstr>
      <vt:lpstr>PMP学习总结</vt:lpstr>
      <vt:lpstr>PowerPoint 演示文稿</vt:lpstr>
      <vt:lpstr>PowerPoint 演示文稿</vt:lpstr>
      <vt:lpstr>PowerPoint 演示文稿</vt:lpstr>
      <vt:lpstr>PMP考试:前提条件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114</cp:revision>
  <dcterms:created xsi:type="dcterms:W3CDTF">2015-05-05T08:02:00Z</dcterms:created>
  <dcterms:modified xsi:type="dcterms:W3CDTF">2017-07-25T15:37:45Z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